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9" r:id="rId4"/>
  </p:sldMasterIdLst>
  <p:notesMasterIdLst>
    <p:notesMasterId r:id="rId12"/>
  </p:notesMasterIdLst>
  <p:sldIdLst>
    <p:sldId id="333" r:id="rId5"/>
    <p:sldId id="304" r:id="rId6"/>
    <p:sldId id="332" r:id="rId7"/>
    <p:sldId id="334" r:id="rId8"/>
    <p:sldId id="327" r:id="rId9"/>
    <p:sldId id="328" r:id="rId10"/>
    <p:sldId id="306" r:id="rId1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E61E"/>
    <a:srgbClr val="007179"/>
    <a:srgbClr val="006E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9"/>
  </p:normalViewPr>
  <p:slideViewPr>
    <p:cSldViewPr snapToGrid="0">
      <p:cViewPr>
        <p:scale>
          <a:sx n="91" d="100"/>
          <a:sy n="91" d="100"/>
        </p:scale>
        <p:origin x="1376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ED640B-B406-4B20-A63A-9070F8EC71E2}" type="datetimeFigureOut">
              <a:rPr lang="en-US" smtClean="0"/>
              <a:t>6/9/22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8A4228A-59A2-46D4-BED9-3D93F25CA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728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A4228A-59A2-46D4-BED9-3D93F25CA9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88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A4228A-59A2-46D4-BED9-3D93F25CA97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075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147E-760A-C14C-806A-87004E17F8F8}" type="datetimeFigureOut">
              <a:rPr lang="en-US" smtClean="0"/>
              <a:t>6/9/22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46F4A-1FBA-3F4B-BE4A-6EFB54220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6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147E-760A-C14C-806A-87004E17F8F8}" type="datetimeFigureOut">
              <a:rPr lang="en-US" smtClean="0"/>
              <a:t>6/9/22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46F4A-1FBA-3F4B-BE4A-6EFB54220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52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147E-760A-C14C-806A-87004E17F8F8}" type="datetimeFigureOut">
              <a:rPr lang="en-US" smtClean="0"/>
              <a:t>6/9/22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46F4A-1FBA-3F4B-BE4A-6EFB54220A9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97315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147E-760A-C14C-806A-87004E17F8F8}" type="datetimeFigureOut">
              <a:rPr lang="en-US" smtClean="0"/>
              <a:t>6/9/22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46F4A-1FBA-3F4B-BE4A-6EFB54220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22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147E-760A-C14C-806A-87004E17F8F8}" type="datetimeFigureOut">
              <a:rPr lang="en-US" smtClean="0"/>
              <a:t>6/9/22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46F4A-1FBA-3F4B-BE4A-6EFB54220A9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5167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147E-760A-C14C-806A-87004E17F8F8}" type="datetimeFigureOut">
              <a:rPr lang="en-US" smtClean="0"/>
              <a:t>6/9/22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46F4A-1FBA-3F4B-BE4A-6EFB54220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08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147E-760A-C14C-806A-87004E17F8F8}" type="datetimeFigureOut">
              <a:rPr lang="en-US" smtClean="0"/>
              <a:t>6/9/22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46F4A-1FBA-3F4B-BE4A-6EFB54220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67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147E-760A-C14C-806A-87004E17F8F8}" type="datetimeFigureOut">
              <a:rPr lang="en-US" smtClean="0"/>
              <a:t>6/9/22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46F4A-1FBA-3F4B-BE4A-6EFB54220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80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147E-760A-C14C-806A-87004E17F8F8}" type="datetimeFigureOut">
              <a:rPr lang="en-US" smtClean="0"/>
              <a:t>6/9/22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46F4A-1FBA-3F4B-BE4A-6EFB54220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81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147E-760A-C14C-806A-87004E17F8F8}" type="datetimeFigureOut">
              <a:rPr lang="en-US" smtClean="0"/>
              <a:t>6/9/22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46F4A-1FBA-3F4B-BE4A-6EFB54220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69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147E-760A-C14C-806A-87004E17F8F8}" type="datetimeFigureOut">
              <a:rPr lang="en-US" smtClean="0"/>
              <a:t>6/9/22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46F4A-1FBA-3F4B-BE4A-6EFB54220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40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147E-760A-C14C-806A-87004E17F8F8}" type="datetimeFigureOut">
              <a:rPr lang="en-US" smtClean="0"/>
              <a:t>6/9/22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46F4A-1FBA-3F4B-BE4A-6EFB54220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9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147E-760A-C14C-806A-87004E17F8F8}" type="datetimeFigureOut">
              <a:rPr lang="en-US" smtClean="0"/>
              <a:t>6/9/22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46F4A-1FBA-3F4B-BE4A-6EFB54220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95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147E-760A-C14C-806A-87004E17F8F8}" type="datetimeFigureOut">
              <a:rPr lang="en-US" smtClean="0"/>
              <a:t>6/9/22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46F4A-1FBA-3F4B-BE4A-6EFB54220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88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147E-760A-C14C-806A-87004E17F8F8}" type="datetimeFigureOut">
              <a:rPr lang="en-US" smtClean="0"/>
              <a:t>6/9/22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46F4A-1FBA-3F4B-BE4A-6EFB54220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23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147E-760A-C14C-806A-87004E17F8F8}" type="datetimeFigureOut">
              <a:rPr lang="en-US" smtClean="0"/>
              <a:t>6/9/22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46F4A-1FBA-3F4B-BE4A-6EFB54220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35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E147E-760A-C14C-806A-87004E17F8F8}" type="datetimeFigureOut">
              <a:rPr lang="en-US" smtClean="0"/>
              <a:t>6/9/22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6146F4A-1FBA-3F4B-BE4A-6EFB54220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3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3.xml"/><Relationship Id="rId1" Type="http://schemas.openxmlformats.org/officeDocument/2006/relationships/video" Target="https://player.vimeo.com/video/354288143?app_id=12296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057BDF-6B95-4EF8-B3F2-32415A4F33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AFA3C0F-609C-E823-98B3-A2C03B89AE3A}"/>
              </a:ext>
            </a:extLst>
          </p:cNvPr>
          <p:cNvSpPr/>
          <p:nvPr/>
        </p:nvSpPr>
        <p:spPr>
          <a:xfrm>
            <a:off x="1442301" y="4901938"/>
            <a:ext cx="9502219" cy="1282046"/>
          </a:xfrm>
          <a:prstGeom prst="rect">
            <a:avLst/>
          </a:prstGeom>
          <a:solidFill>
            <a:srgbClr val="0071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Prairie Village City Council</a:t>
            </a:r>
          </a:p>
          <a:p>
            <a:pPr algn="ctr"/>
            <a:r>
              <a:rPr lang="en-US" sz="2400" dirty="0"/>
              <a:t>Environmental Committee</a:t>
            </a:r>
          </a:p>
          <a:p>
            <a:pPr algn="ctr"/>
            <a:r>
              <a:rPr lang="en-US" sz="2400" dirty="0"/>
              <a:t>June 22, 2022</a:t>
            </a:r>
          </a:p>
        </p:txBody>
      </p:sp>
    </p:spTree>
    <p:extLst>
      <p:ext uri="{BB962C8B-B14F-4D97-AF65-F5344CB8AC3E}">
        <p14:creationId xmlns:p14="http://schemas.microsoft.com/office/powerpoint/2010/main" val="2978454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nline Media 2" title="2019-FlourishFurnishings">
            <a:hlinkClick r:id="" action="ppaction://media"/>
            <a:extLst>
              <a:ext uri="{FF2B5EF4-FFF2-40B4-BE49-F238E27FC236}">
                <a16:creationId xmlns:a16="http://schemas.microsoft.com/office/drawing/2014/main" id="{77F9486B-B188-44C6-8B19-F1D9F1BAA1F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9539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07461-6B44-40CD-A3A1-4E3767D90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329" y="2274536"/>
            <a:ext cx="8596312" cy="981618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Agenda</a:t>
            </a: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22309905-648F-78C9-5074-45841618E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231" y="0"/>
            <a:ext cx="2274536" cy="227453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ABF0010-485C-0FE2-9610-94C53F611767}"/>
              </a:ext>
            </a:extLst>
          </p:cNvPr>
          <p:cNvSpPr txBox="1"/>
          <p:nvPr/>
        </p:nvSpPr>
        <p:spPr>
          <a:xfrm>
            <a:off x="926123" y="3429000"/>
            <a:ext cx="77020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Introductions</a:t>
            </a:r>
          </a:p>
          <a:p>
            <a:pPr marL="342900" indent="-342900">
              <a:buAutoNum type="arabicPeriod"/>
            </a:pPr>
            <a:r>
              <a:rPr lang="en-US" dirty="0"/>
              <a:t>Who we are, what we do (pre-read two-page 2021 Annual Report)</a:t>
            </a:r>
          </a:p>
          <a:p>
            <a:pPr marL="342900" indent="-342900">
              <a:buAutoNum type="arabicPeriod"/>
            </a:pPr>
            <a:r>
              <a:rPr lang="en-US" dirty="0"/>
              <a:t>Our clients’ stories</a:t>
            </a:r>
          </a:p>
          <a:p>
            <a:pPr marL="342900" indent="-342900">
              <a:buAutoNum type="arabicPeriod"/>
            </a:pPr>
            <a:r>
              <a:rPr lang="en-US" dirty="0"/>
              <a:t>Exploring opportunities in Prairie Village</a:t>
            </a:r>
          </a:p>
        </p:txBody>
      </p:sp>
    </p:spTree>
    <p:extLst>
      <p:ext uri="{BB962C8B-B14F-4D97-AF65-F5344CB8AC3E}">
        <p14:creationId xmlns:p14="http://schemas.microsoft.com/office/powerpoint/2010/main" val="2149522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07461-6B44-40CD-A3A1-4E3767D90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745" y="347241"/>
            <a:ext cx="8596312" cy="981618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Annual Report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8A22D9-F59C-449A-B4F2-8A74B73E96A6}"/>
              </a:ext>
            </a:extLst>
          </p:cNvPr>
          <p:cNvSpPr txBox="1"/>
          <p:nvPr/>
        </p:nvSpPr>
        <p:spPr>
          <a:xfrm>
            <a:off x="408459" y="1816835"/>
            <a:ext cx="9336260" cy="48371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rebuchet MS"/>
              </a:rPr>
              <a:t>Executive Summary provided ahead of time.</a:t>
            </a:r>
          </a:p>
          <a:p>
            <a:pPr marL="285750" indent="-285750">
              <a:lnSpc>
                <a:spcPct val="15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rebuchet MS"/>
              </a:rPr>
              <a:t>Notables: </a:t>
            </a:r>
          </a:p>
          <a:p>
            <a:pPr marL="742950" lvl="1" indent="-285750">
              <a:lnSpc>
                <a:spcPct val="15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rebuchet MS"/>
              </a:rPr>
              <a:t>Flourish Furnishings is direct to the client. We do not resell any household items.</a:t>
            </a:r>
          </a:p>
          <a:p>
            <a:pPr marL="742950" lvl="1" indent="-285750">
              <a:lnSpc>
                <a:spcPct val="15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Trebuchet MS"/>
              </a:rPr>
              <a:t>Direct referral from case agencies.</a:t>
            </a:r>
            <a:endParaRPr lang="en-US" dirty="0">
              <a:latin typeface="Trebuchet MS"/>
            </a:endParaRPr>
          </a:p>
          <a:p>
            <a:pPr marL="742950" lvl="1" indent="-285750">
              <a:lnSpc>
                <a:spcPct val="15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Trebuchet MS"/>
              </a:rPr>
              <a:t>Clients served provide their own transportation for pick up of household items at the Flourish warehouse.</a:t>
            </a:r>
          </a:p>
          <a:p>
            <a:pPr marL="285750" indent="-285750">
              <a:lnSpc>
                <a:spcPct val="15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Trebuchet MS"/>
            </a:endParaRPr>
          </a:p>
          <a:p>
            <a:pPr marL="285750" indent="-285750">
              <a:lnSpc>
                <a:spcPct val="15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2000" b="0" i="0" dirty="0">
              <a:effectLst/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973909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07461-6B44-40CD-A3A1-4E3767D90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745" y="347241"/>
            <a:ext cx="8596312" cy="981618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Client Stories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8A22D9-F59C-449A-B4F2-8A74B73E96A6}"/>
              </a:ext>
            </a:extLst>
          </p:cNvPr>
          <p:cNvSpPr txBox="1"/>
          <p:nvPr/>
        </p:nvSpPr>
        <p:spPr>
          <a:xfrm>
            <a:off x="675745" y="1788699"/>
            <a:ext cx="9336260" cy="225183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Flourish Furnishings</a:t>
            </a:r>
            <a:r>
              <a:rPr lang="en-US" dirty="0"/>
              <a:t>' </a:t>
            </a:r>
            <a:r>
              <a:rPr lang="en-US" b="1" dirty="0"/>
              <a:t>MISSION</a:t>
            </a:r>
            <a:r>
              <a:rPr lang="en-US" dirty="0"/>
              <a:t> is to improve lives by providing essential home furnishings to those seeking housing stability.</a:t>
            </a:r>
            <a:endParaRPr lang="en-US" b="0" i="0" dirty="0">
              <a:effectLst/>
            </a:endParaRPr>
          </a:p>
          <a:p>
            <a:pPr marL="342900" indent="-342900">
              <a:lnSpc>
                <a:spcPct val="15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</a:rPr>
              <a:t>Bob Day, longtime volunteer, firsthand experiences.</a:t>
            </a:r>
            <a:endParaRPr lang="en-US" dirty="0"/>
          </a:p>
          <a:p>
            <a:pPr marL="285750" indent="-285750">
              <a:lnSpc>
                <a:spcPct val="15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2000" b="0" i="0" dirty="0">
              <a:effectLst/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613097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5D611-5181-41A0-A2E5-6DDE76964447}"/>
              </a:ext>
            </a:extLst>
          </p:cNvPr>
          <p:cNvSpPr txBox="1">
            <a:spLocks/>
          </p:cNvSpPr>
          <p:nvPr/>
        </p:nvSpPr>
        <p:spPr>
          <a:xfrm>
            <a:off x="825800" y="333125"/>
            <a:ext cx="8596312" cy="13208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5400" dirty="0"/>
              <a:t>Exploring Opportunities</a:t>
            </a:r>
          </a:p>
          <a:p>
            <a:pPr algn="ctr"/>
            <a:r>
              <a:rPr lang="en-US" sz="5400" dirty="0"/>
              <a:t>in Prairie Village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5588E3-A047-4325-9EF5-F30B4A23A53F}"/>
              </a:ext>
            </a:extLst>
          </p:cNvPr>
          <p:cNvSpPr txBox="1"/>
          <p:nvPr/>
        </p:nvSpPr>
        <p:spPr>
          <a:xfrm>
            <a:off x="689813" y="1953324"/>
            <a:ext cx="9336260" cy="5073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Educate Prairie Village residents about Flourish Furnishings and how they may donate.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Village Voice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Education through articles or an insert</a:t>
            </a:r>
          </a:p>
          <a:p>
            <a:pPr marL="1657350" lvl="3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Online Village Voice</a:t>
            </a:r>
          </a:p>
          <a:p>
            <a:pPr lvl="3">
              <a:lnSpc>
                <a:spcPct val="150000"/>
              </a:lnSpc>
            </a:pPr>
            <a:endParaRPr lang="en-US" dirty="0"/>
          </a:p>
          <a:p>
            <a:pPr marL="742950" lvl="1" indent="-285750">
              <a:lnSpc>
                <a:spcPct val="15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Presence at upcoming festivals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Further explore a donation day or other light activity/participation. 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We distributed 22,000 total items, diverting over 96 tons of potential waste from the landfill, and diverted over 200 tons in 2021.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lnSpc>
                <a:spcPct val="15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16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057BDF-6B95-4EF8-B3F2-32415A4F33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AFA3C0F-609C-E823-98B3-A2C03B89AE3A}"/>
              </a:ext>
            </a:extLst>
          </p:cNvPr>
          <p:cNvSpPr/>
          <p:nvPr/>
        </p:nvSpPr>
        <p:spPr>
          <a:xfrm>
            <a:off x="1442301" y="4901938"/>
            <a:ext cx="9502219" cy="1282046"/>
          </a:xfrm>
          <a:prstGeom prst="rect">
            <a:avLst/>
          </a:prstGeom>
          <a:solidFill>
            <a:srgbClr val="0071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74386E-C93E-24BC-A8BF-13962E825A83}"/>
              </a:ext>
            </a:extLst>
          </p:cNvPr>
          <p:cNvSpPr txBox="1"/>
          <p:nvPr/>
        </p:nvSpPr>
        <p:spPr>
          <a:xfrm>
            <a:off x="1018094" y="4758131"/>
            <a:ext cx="100772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DFE61E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35074151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02B66F62A76E4385B5A2B68D3FA735" ma:contentTypeVersion="16" ma:contentTypeDescription="Create a new document." ma:contentTypeScope="" ma:versionID="abb715fcfa5669903416de4315885fd3">
  <xsd:schema xmlns:xsd="http://www.w3.org/2001/XMLSchema" xmlns:xs="http://www.w3.org/2001/XMLSchema" xmlns:p="http://schemas.microsoft.com/office/2006/metadata/properties" xmlns:ns2="673325b5-c3d7-4afe-92e7-9d2f3c6b7082" xmlns:ns3="3b436974-83c6-416b-b06c-69dc2916df58" targetNamespace="http://schemas.microsoft.com/office/2006/metadata/properties" ma:root="true" ma:fieldsID="9f43dc2f3c0a7f21a3f5dd5810d0ec73" ns2:_="" ns3:_="">
    <xsd:import namespace="673325b5-c3d7-4afe-92e7-9d2f3c6b7082"/>
    <xsd:import namespace="3b436974-83c6-416b-b06c-69dc2916df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3325b5-c3d7-4afe-92e7-9d2f3c6b70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a4bdca2-028d-46df-8b91-8caa8da407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436974-83c6-416b-b06c-69dc2916df58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bbeeb95-5c41-473f-9d18-b4390d17e35c}" ma:internalName="TaxCatchAll" ma:showField="CatchAllData" ma:web="3b436974-83c6-416b-b06c-69dc2916df5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73325b5-c3d7-4afe-92e7-9d2f3c6b7082">
      <Terms xmlns="http://schemas.microsoft.com/office/infopath/2007/PartnerControls"/>
    </lcf76f155ced4ddcb4097134ff3c332f>
    <TaxCatchAll xmlns="3b436974-83c6-416b-b06c-69dc2916df58" xsi:nil="true"/>
  </documentManagement>
</p:properties>
</file>

<file path=customXml/itemProps1.xml><?xml version="1.0" encoding="utf-8"?>
<ds:datastoreItem xmlns:ds="http://schemas.openxmlformats.org/officeDocument/2006/customXml" ds:itemID="{B89CFA9B-C52B-42A5-9E7D-4641B85445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3325b5-c3d7-4afe-92e7-9d2f3c6b7082"/>
    <ds:schemaRef ds:uri="3b436974-83c6-416b-b06c-69dc2916df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EEFE43F-A559-46BE-B259-BF109A42FF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35B9E4-C094-45FA-832C-59EF5723C217}">
  <ds:schemaRefs>
    <ds:schemaRef ds:uri="http://schemas.microsoft.com/office/2006/metadata/properties"/>
    <ds:schemaRef ds:uri="http://schemas.microsoft.com/office/infopath/2007/PartnerControls"/>
    <ds:schemaRef ds:uri="673325b5-c3d7-4afe-92e7-9d2f3c6b7082"/>
    <ds:schemaRef ds:uri="3b436974-83c6-416b-b06c-69dc2916df5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190</Words>
  <Application>Microsoft Macintosh PowerPoint</Application>
  <PresentationFormat>Widescreen</PresentationFormat>
  <Paragraphs>30</Paragraphs>
  <Slides>7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Trebuchet MS</vt:lpstr>
      <vt:lpstr>Wingdings 3</vt:lpstr>
      <vt:lpstr>Facet</vt:lpstr>
      <vt:lpstr>PowerPoint Presentation</vt:lpstr>
      <vt:lpstr>PowerPoint Presentation</vt:lpstr>
      <vt:lpstr>Agenda</vt:lpstr>
      <vt:lpstr>Annual Report</vt:lpstr>
      <vt:lpstr>Client Stories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Van Pelt</dc:creator>
  <cp:lastModifiedBy>Janine Smiley</cp:lastModifiedBy>
  <cp:revision>433</cp:revision>
  <dcterms:created xsi:type="dcterms:W3CDTF">2020-11-10T14:41:54Z</dcterms:created>
  <dcterms:modified xsi:type="dcterms:W3CDTF">2022-06-09T15:03:49Z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0x010100C602B66F62A76E4385B5A2B68D3FA735</vt:lpwstr>
  </property>
</Properties>
</file>